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43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6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072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334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237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04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436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539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7113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59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338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51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4740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0031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030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412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769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270" cy="91922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45614" marR="1737995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marL="1934210" marR="1926589" indent="-1270" algn="ctr">
              <a:lnSpc>
                <a:spcPct val="167500"/>
              </a:lnSpc>
            </a:pP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8 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Microprogrammed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Control</a:t>
            </a:r>
            <a:endParaRPr sz="1200">
              <a:latin typeface="Cambria"/>
              <a:cs typeface="Cambria"/>
            </a:endParaRPr>
          </a:p>
          <a:p>
            <a:pPr marL="12700" marR="7620" algn="just">
              <a:lnSpc>
                <a:spcPct val="97900"/>
              </a:lnSpc>
              <a:spcBef>
                <a:spcPts val="990"/>
              </a:spcBef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50" dirty="0">
                <a:latin typeface="Cambria"/>
                <a:cs typeface="Cambria"/>
              </a:rPr>
              <a:t>digital </a:t>
            </a:r>
            <a:r>
              <a:rPr sz="1200" spc="80" dirty="0">
                <a:latin typeface="Cambria"/>
                <a:cs typeface="Cambria"/>
              </a:rPr>
              <a:t>computer,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function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initiate </a:t>
            </a:r>
            <a:r>
              <a:rPr sz="1200" spc="80" dirty="0">
                <a:latin typeface="Cambria"/>
                <a:cs typeface="Cambria"/>
              </a:rPr>
              <a:t>sequences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65" dirty="0">
                <a:latin typeface="Cambria"/>
                <a:cs typeface="Cambria"/>
              </a:rPr>
              <a:t>microoperations.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40" dirty="0">
                <a:latin typeface="Cambria"/>
                <a:cs typeface="Cambria"/>
              </a:rPr>
              <a:t>different </a:t>
            </a:r>
            <a:r>
              <a:rPr sz="1200" spc="60" dirty="0">
                <a:latin typeface="Cambria"/>
                <a:cs typeface="Cambria"/>
              </a:rPr>
              <a:t>types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55" dirty="0">
                <a:latin typeface="Cambria"/>
                <a:cs typeface="Cambria"/>
              </a:rPr>
              <a:t>microoperations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available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given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system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finite.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ts val="1400"/>
              </a:lnSpc>
              <a:spcBef>
                <a:spcPts val="1055"/>
              </a:spcBef>
            </a:pPr>
            <a:r>
              <a:rPr sz="1200" spc="80" dirty="0">
                <a:latin typeface="Cambria"/>
                <a:cs typeface="Cambria"/>
              </a:rPr>
              <a:t>Generally,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digital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60" dirty="0">
                <a:latin typeface="Cambria"/>
                <a:cs typeface="Cambria"/>
              </a:rPr>
              <a:t>be designed </a:t>
            </a:r>
            <a:r>
              <a:rPr sz="1200" spc="85" dirty="0">
                <a:latin typeface="Cambria"/>
                <a:cs typeface="Cambria"/>
              </a:rPr>
              <a:t>using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techniques: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ts val="1420"/>
              </a:lnSpc>
              <a:spcBef>
                <a:spcPts val="107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40" dirty="0">
                <a:latin typeface="Cambria"/>
                <a:cs typeface="Cambria"/>
              </a:rPr>
              <a:t>Hardwired</a:t>
            </a:r>
            <a:r>
              <a:rPr sz="1200" b="1" spc="4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Control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Unit: </a:t>
            </a: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65" dirty="0">
                <a:latin typeface="Cambria"/>
                <a:cs typeface="Cambria"/>
              </a:rPr>
              <a:t>type,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control  </a:t>
            </a:r>
            <a:r>
              <a:rPr sz="1200" spc="80" dirty="0">
                <a:latin typeface="Cambria"/>
                <a:cs typeface="Cambria"/>
              </a:rPr>
              <a:t>signals </a:t>
            </a:r>
            <a:r>
              <a:rPr sz="1200" spc="60" dirty="0">
                <a:latin typeface="Cambria"/>
                <a:cs typeface="Cambria"/>
              </a:rPr>
              <a:t>are  </a:t>
            </a:r>
            <a:r>
              <a:rPr sz="1200" spc="55" dirty="0">
                <a:latin typeface="Cambria"/>
                <a:cs typeface="Cambria"/>
              </a:rPr>
              <a:t>generated </a:t>
            </a:r>
            <a:r>
              <a:rPr sz="1200" spc="60" dirty="0">
                <a:latin typeface="Cambria"/>
                <a:cs typeface="Cambria"/>
              </a:rPr>
              <a:t> 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hardware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conventional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design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techniques.</a:t>
            </a:r>
            <a:endParaRPr sz="1200">
              <a:latin typeface="Cambria"/>
              <a:cs typeface="Cambria"/>
            </a:endParaRPr>
          </a:p>
          <a:p>
            <a:pPr marL="469265" marR="5715" indent="-228600" algn="just">
              <a:lnSpc>
                <a:spcPct val="97800"/>
              </a:lnSpc>
              <a:spcBef>
                <a:spcPts val="2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60" dirty="0">
                <a:latin typeface="Cambria"/>
                <a:cs typeface="Cambria"/>
              </a:rPr>
              <a:t>Microprogrammed</a:t>
            </a:r>
            <a:r>
              <a:rPr sz="1200" b="1" spc="6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Control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type,</a:t>
            </a:r>
            <a:r>
              <a:rPr sz="1200" spc="70" dirty="0">
                <a:latin typeface="Cambria"/>
                <a:cs typeface="Cambria"/>
              </a:rPr>
              <a:t> the  </a:t>
            </a:r>
            <a:r>
              <a:rPr sz="1200" spc="50" dirty="0">
                <a:latin typeface="Cambria"/>
                <a:cs typeface="Cambria"/>
              </a:rPr>
              <a:t>control  </a:t>
            </a:r>
            <a:r>
              <a:rPr sz="1200" spc="60" dirty="0">
                <a:latin typeface="Cambria"/>
                <a:cs typeface="Cambria"/>
              </a:rPr>
              <a:t>variables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stored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75" dirty="0">
                <a:latin typeface="Cambria"/>
                <a:cs typeface="Cambria"/>
              </a:rPr>
              <a:t>at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45" dirty="0">
                <a:latin typeface="Cambria"/>
                <a:cs typeface="Cambria"/>
              </a:rPr>
              <a:t>given </a:t>
            </a:r>
            <a:r>
              <a:rPr sz="1200" spc="60" dirty="0">
                <a:latin typeface="Cambria"/>
                <a:cs typeface="Cambria"/>
              </a:rPr>
              <a:t>time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represented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string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55" dirty="0">
                <a:latin typeface="Cambria"/>
                <a:cs typeface="Cambria"/>
              </a:rPr>
              <a:t>1’s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0’s </a:t>
            </a:r>
            <a:r>
              <a:rPr sz="1200" spc="65" dirty="0">
                <a:latin typeface="Cambria"/>
                <a:cs typeface="Cambria"/>
              </a:rPr>
              <a:t>called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control word. </a:t>
            </a:r>
            <a:r>
              <a:rPr sz="1200" spc="85" dirty="0">
                <a:latin typeface="Cambria"/>
                <a:cs typeface="Cambria"/>
              </a:rPr>
              <a:t>As </a:t>
            </a:r>
            <a:r>
              <a:rPr sz="1200" spc="120" dirty="0">
                <a:latin typeface="Cambria"/>
                <a:cs typeface="Cambria"/>
              </a:rPr>
              <a:t>such,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control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words 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can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be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programmed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perform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various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operations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on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components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system.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ambria"/>
              <a:cs typeface="Cambria"/>
            </a:endParaRPr>
          </a:p>
          <a:p>
            <a:pPr marL="469265" marR="5715" algn="just">
              <a:lnSpc>
                <a:spcPct val="97900"/>
              </a:lnSpc>
            </a:pPr>
            <a:r>
              <a:rPr sz="1200" spc="120" dirty="0">
                <a:latin typeface="Cambria"/>
                <a:cs typeface="Cambria"/>
              </a:rPr>
              <a:t>Each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word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contains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within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microinstruction. </a:t>
            </a:r>
            <a:r>
              <a:rPr sz="1200" spc="80" dirty="0">
                <a:latin typeface="Cambria"/>
                <a:cs typeface="Cambria"/>
              </a:rPr>
              <a:t> Generally,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microinstruction </a:t>
            </a:r>
            <a:r>
              <a:rPr sz="1200" spc="55" dirty="0">
                <a:latin typeface="Cambria"/>
                <a:cs typeface="Cambria"/>
              </a:rPr>
              <a:t>specifies</a:t>
            </a:r>
            <a:r>
              <a:rPr sz="1200" spc="60" dirty="0">
                <a:latin typeface="Cambria"/>
                <a:cs typeface="Cambria"/>
              </a:rPr>
              <a:t> one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 </a:t>
            </a:r>
            <a:r>
              <a:rPr sz="1200" spc="60" dirty="0">
                <a:latin typeface="Cambria"/>
                <a:cs typeface="Cambria"/>
              </a:rPr>
              <a:t>microoperations. </a:t>
            </a: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microinstructions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forms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microprogram.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46700"/>
              </a:lnSpc>
              <a:spcBef>
                <a:spcPts val="300"/>
              </a:spcBef>
            </a:pPr>
            <a:r>
              <a:rPr sz="1200" spc="80" dirty="0">
                <a:latin typeface="Cambria"/>
                <a:cs typeface="Cambria"/>
              </a:rPr>
              <a:t>Generally,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65" dirty="0">
                <a:latin typeface="Cambria"/>
                <a:cs typeface="Cambria"/>
              </a:rPr>
              <a:t>employs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microprogrammed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25" dirty="0">
                <a:latin typeface="Cambria"/>
                <a:cs typeface="Cambria"/>
              </a:rPr>
              <a:t>will </a:t>
            </a:r>
            <a:r>
              <a:rPr sz="1200" spc="65" dirty="0">
                <a:latin typeface="Cambria"/>
                <a:cs typeface="Cambria"/>
              </a:rPr>
              <a:t>have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separate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memories:</a:t>
            </a:r>
            <a:endParaRPr sz="1200">
              <a:latin typeface="Cambria"/>
              <a:cs typeface="Cambria"/>
            </a:endParaRPr>
          </a:p>
          <a:p>
            <a:pPr marL="469265" marR="6985" indent="-228600" algn="just">
              <a:lnSpc>
                <a:spcPct val="146700"/>
              </a:lnSpc>
              <a:spcBef>
                <a:spcPts val="1000"/>
              </a:spcBef>
              <a:buFont typeface="Cambria"/>
              <a:buAutoNum type="arabicPeriod"/>
              <a:tabLst>
                <a:tab pos="469900" algn="l"/>
              </a:tabLst>
            </a:pPr>
            <a:r>
              <a:rPr sz="1200" b="1" spc="70" dirty="0">
                <a:latin typeface="Cambria"/>
                <a:cs typeface="Cambria"/>
              </a:rPr>
              <a:t>The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Main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Memory: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available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user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storing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programs.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user’s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main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machine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data.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46700"/>
              </a:lnSpc>
              <a:buFont typeface="Cambria"/>
              <a:buAutoNum type="arabicPeriod"/>
              <a:tabLst>
                <a:tab pos="469900" algn="l"/>
              </a:tabLst>
            </a:pPr>
            <a:r>
              <a:rPr sz="1200" b="1" spc="70" dirty="0">
                <a:latin typeface="Cambria"/>
                <a:cs typeface="Cambria"/>
              </a:rPr>
              <a:t>The </a:t>
            </a:r>
            <a:r>
              <a:rPr sz="1200" b="1" spc="80" dirty="0">
                <a:latin typeface="Cambria"/>
                <a:cs typeface="Cambria"/>
              </a:rPr>
              <a:t>Control </a:t>
            </a:r>
            <a:r>
              <a:rPr sz="1200" b="1" spc="75" dirty="0">
                <a:latin typeface="Cambria"/>
                <a:cs typeface="Cambria"/>
              </a:rPr>
              <a:t>Memory: </a:t>
            </a:r>
            <a:r>
              <a:rPr sz="1200" spc="65" dirty="0">
                <a:latin typeface="Cambria"/>
                <a:cs typeface="Cambria"/>
              </a:rPr>
              <a:t>This memory </a:t>
            </a:r>
            <a:r>
              <a:rPr sz="1200" spc="80" dirty="0">
                <a:latin typeface="Cambria"/>
                <a:cs typeface="Cambria"/>
              </a:rPr>
              <a:t>contains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fixed </a:t>
            </a:r>
            <a:r>
              <a:rPr sz="1200" spc="60" dirty="0">
                <a:latin typeface="Cambria"/>
                <a:cs typeface="Cambria"/>
              </a:rPr>
              <a:t>microprogram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cannot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alter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occasional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user.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microprogram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microinstructions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various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internal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signals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execution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microoperations.</a:t>
            </a:r>
            <a:endParaRPr sz="1200">
              <a:latin typeface="Cambria"/>
              <a:cs typeface="Cambria"/>
            </a:endParaRPr>
          </a:p>
          <a:p>
            <a:pPr marL="12700" marR="5715" algn="just">
              <a:lnSpc>
                <a:spcPct val="146900"/>
              </a:lnSpc>
              <a:spcBef>
                <a:spcPts val="1000"/>
              </a:spcBef>
            </a:pPr>
            <a:r>
              <a:rPr sz="1200" spc="120" dirty="0">
                <a:latin typeface="Cambria"/>
                <a:cs typeface="Cambria"/>
              </a:rPr>
              <a:t>Each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initiates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series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microinstructions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 </a:t>
            </a:r>
            <a:r>
              <a:rPr sz="1200" spc="55" dirty="0">
                <a:latin typeface="Cambria"/>
                <a:cs typeface="Cambria"/>
              </a:rPr>
              <a:t>control  </a:t>
            </a:r>
            <a:r>
              <a:rPr sz="1200" spc="75" dirty="0">
                <a:latin typeface="Cambria"/>
                <a:cs typeface="Cambria"/>
              </a:rPr>
              <a:t>memory.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microinstructions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generate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microoperations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to: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Fetch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76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Evaluate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effective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7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Execute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147500"/>
              </a:lnSpc>
              <a:spcBef>
                <a:spcPts val="6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70" dirty="0">
                <a:latin typeface="Cambria"/>
                <a:cs typeface="Cambria"/>
              </a:rPr>
              <a:t>Finally, return the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fetch </a:t>
            </a:r>
            <a:r>
              <a:rPr sz="1200" spc="90" dirty="0">
                <a:latin typeface="Cambria"/>
                <a:cs typeface="Cambria"/>
              </a:rPr>
              <a:t>phase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35" dirty="0">
                <a:latin typeface="Cambria"/>
                <a:cs typeface="Cambria"/>
              </a:rPr>
              <a:t>order 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55" dirty="0">
                <a:latin typeface="Cambria"/>
                <a:cs typeface="Cambria"/>
              </a:rPr>
              <a:t>repeat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cycle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35712"/>
            <a:ext cx="5967095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1200" spc="80" dirty="0">
                <a:latin typeface="Cambria"/>
                <a:cs typeface="Cambria"/>
              </a:rPr>
              <a:t>Fig.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shows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general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block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diagram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43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microprogrammed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unit: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939798"/>
            <a:ext cx="5969635" cy="377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467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function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40" dirty="0">
                <a:latin typeface="Cambria"/>
                <a:cs typeface="Cambria"/>
              </a:rPr>
              <a:t>register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address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microinstruction,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while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function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hold</a:t>
            </a:r>
            <a:r>
              <a:rPr sz="1200" spc="70" dirty="0">
                <a:latin typeface="Cambria"/>
                <a:cs typeface="Cambria"/>
              </a:rPr>
              <a:t> 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microinstruction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</a:pPr>
            <a:r>
              <a:rPr sz="1200" b="1" spc="65" dirty="0">
                <a:latin typeface="Cambria"/>
                <a:cs typeface="Cambria"/>
              </a:rPr>
              <a:t>Advantages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Microprogrammed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Control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Unit: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47100"/>
              </a:lnSpc>
              <a:spcBef>
                <a:spcPts val="990"/>
              </a:spcBef>
            </a:pPr>
            <a:r>
              <a:rPr sz="1200" spc="90" dirty="0">
                <a:latin typeface="Cambria"/>
                <a:cs typeface="Cambria"/>
              </a:rPr>
              <a:t>Since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microprograms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4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changed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relatively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easily,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therefore,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microprogrammed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units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very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flexible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comparison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hardware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units.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b="1" spc="70" dirty="0">
                <a:latin typeface="Cambria"/>
                <a:cs typeface="Cambria"/>
              </a:rPr>
              <a:t>Disadvantages: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ct val="147500"/>
              </a:lnSpc>
              <a:spcBef>
                <a:spcPts val="105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Hardware</a:t>
            </a:r>
            <a:r>
              <a:rPr sz="1200" spc="70" dirty="0">
                <a:latin typeface="Cambria"/>
                <a:cs typeface="Cambria"/>
              </a:rPr>
              <a:t> cost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because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access </a:t>
            </a:r>
            <a:r>
              <a:rPr sz="1200" spc="-25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circuitry.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ct val="146800"/>
              </a:lnSpc>
              <a:spcBef>
                <a:spcPts val="7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This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slower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than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hardwired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because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microinstruction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fetched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time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consuming.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294501"/>
            <a:ext cx="5968365" cy="180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5" dirty="0">
                <a:latin typeface="Cambria"/>
                <a:cs typeface="Cambria"/>
              </a:rPr>
              <a:t>Subroutines: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47100"/>
              </a:lnSpc>
              <a:spcBef>
                <a:spcPts val="990"/>
              </a:spcBef>
            </a:pPr>
            <a:r>
              <a:rPr sz="1200" spc="85" dirty="0">
                <a:latin typeface="Cambria"/>
                <a:cs typeface="Cambria"/>
              </a:rPr>
              <a:t>Subroutines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used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routine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accomplish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particular </a:t>
            </a:r>
            <a:r>
              <a:rPr sz="1200" spc="100" dirty="0">
                <a:latin typeface="Cambria"/>
                <a:cs typeface="Cambria"/>
              </a:rPr>
              <a:t>task. </a:t>
            </a:r>
            <a:r>
              <a:rPr sz="1200" spc="90" dirty="0">
                <a:latin typeface="Cambria"/>
                <a:cs typeface="Cambria"/>
              </a:rPr>
              <a:t>An </a:t>
            </a:r>
            <a:r>
              <a:rPr sz="1200" spc="70" dirty="0">
                <a:latin typeface="Cambria"/>
                <a:cs typeface="Cambria"/>
              </a:rPr>
              <a:t>example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these </a:t>
            </a:r>
            <a:r>
              <a:rPr sz="1200" spc="80" dirty="0">
                <a:latin typeface="Cambria"/>
                <a:cs typeface="Cambria"/>
              </a:rPr>
              <a:t>subroutines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subroutine </a:t>
            </a:r>
            <a:r>
              <a:rPr sz="1200" spc="60" dirty="0">
                <a:latin typeface="Cambria"/>
                <a:cs typeface="Cambria"/>
              </a:rPr>
              <a:t>needed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generate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effective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12700" marR="7620" algn="just">
              <a:lnSpc>
                <a:spcPct val="146900"/>
              </a:lnSpc>
              <a:spcBef>
                <a:spcPts val="990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subroutine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called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point</a:t>
            </a:r>
            <a:r>
              <a:rPr sz="1200" spc="60" dirty="0">
                <a:latin typeface="Cambria"/>
                <a:cs typeface="Cambria"/>
              </a:rPr>
              <a:t> within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main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body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microprogram.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2989" y="1120902"/>
            <a:ext cx="4625340" cy="7086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481</Words>
  <Application>Microsoft Office PowerPoint</Application>
  <PresentationFormat>Custom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Cambria</vt:lpstr>
      <vt:lpstr>Century Gothic</vt:lpstr>
      <vt:lpstr>Symbol</vt:lpstr>
      <vt:lpstr>Wingdings 3</vt:lpstr>
      <vt:lpstr>Wisp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2022-07-26T08:29:29Z</dcterms:created>
  <dcterms:modified xsi:type="dcterms:W3CDTF">2022-07-26T08:30:13Z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2022-02-18T00:00:00Z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